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5143500" type="screen16x9"/>
  <p:notesSz cx="6858000" cy="9144000"/>
  <p:embeddedFontLst>
    <p:embeddedFont>
      <p:font typeface="Libre Franklin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73">
          <p15:clr>
            <a:srgbClr val="A4A3A4"/>
          </p15:clr>
        </p15:guide>
        <p15:guide id="4" pos="136">
          <p15:clr>
            <a:srgbClr val="A4A3A4"/>
          </p15:clr>
        </p15:guide>
        <p15:guide id="5" pos="4195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Zy2H8nK0ehzBvM+bccfaPkyup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8"/>
  </p:normalViewPr>
  <p:slideViewPr>
    <p:cSldViewPr snapToGrid="0">
      <p:cViewPr varScale="1">
        <p:scale>
          <a:sx n="160" d="100"/>
          <a:sy n="160" d="100"/>
        </p:scale>
        <p:origin x="480" y="17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0518" y="619273"/>
            <a:ext cx="6436964" cy="362079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45" name="Google Shape;145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20.01.21</a:t>
            </a: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</a:t>
            </a:r>
            <a:endParaRPr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NAME EVENT / NAME PRESENTATION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d916e5af6_0_0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7100" cy="4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2fd916e5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9500352be_0_32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7100" cy="4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159500352b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1f3f7c7e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01f3f7c7e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1f3f7c7e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01f3f7c7e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82cad7880_2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e82cad7880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9500352be_0_102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7100" cy="4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159500352b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59500352be_0_119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7100" cy="4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g159500352b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9500352be_0_7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7100" cy="4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59500352b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 txBox="1">
            <a:spLocks noGrp="1"/>
          </p:cNvSpPr>
          <p:nvPr>
            <p:ph type="body" idx="1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EPFL">
  <p:cSld name="Title_EPF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8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" name="Google Shape;2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8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" y="4579268"/>
            <a:ext cx="561543" cy="36738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8"/>
          <p:cNvSpPr/>
          <p:nvPr/>
        </p:nvSpPr>
        <p:spPr>
          <a:xfrm rot="-54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ection3">
  <p:cSld name="Title_Section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44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ection4">
  <p:cSld name="Title_Section4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5"/>
          <p:cNvSpPr txBox="1"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45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5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ontent_Image1">
  <p:cSld name="Title_Content_Image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6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>
            <a:spLocks noGrp="1"/>
          </p:cNvSpPr>
          <p:nvPr>
            <p:ph type="pic" idx="2"/>
          </p:nvPr>
        </p:nvSpPr>
        <p:spPr>
          <a:xfrm>
            <a:off x="5486400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6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ontent_Image2">
  <p:cSld name="Title_Content_Image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7"/>
          <p:cNvSpPr txBox="1">
            <a:spLocks noGrp="1"/>
          </p:cNvSpPr>
          <p:nvPr>
            <p:ph type="body" idx="1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ontent_Image3">
  <p:cSld name="Title_Content_Image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8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48"/>
          <p:cNvSpPr txBox="1">
            <a:spLocks noGrp="1"/>
          </p:cNvSpPr>
          <p:nvPr>
            <p:ph type="body" idx="1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8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ontent_Image4">
  <p:cSld name="Title_Content_Image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9"/>
          <p:cNvSpPr>
            <a:spLocks noGrp="1"/>
          </p:cNvSpPr>
          <p:nvPr>
            <p:ph type="pic" idx="2"/>
          </p:nvPr>
        </p:nvSpPr>
        <p:spPr>
          <a:xfrm>
            <a:off x="904875" y="1563688"/>
            <a:ext cx="3144838" cy="35798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9"/>
          <p:cNvSpPr txBox="1">
            <a:spLocks noGrp="1"/>
          </p:cNvSpPr>
          <p:nvPr>
            <p:ph type="body" idx="1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9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9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_content">
  <p:cSld name="title_2_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0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0"/>
          <p:cNvSpPr txBox="1">
            <a:spLocks noGrp="1"/>
          </p:cNvSpPr>
          <p:nvPr>
            <p:ph type="body" idx="2"/>
          </p:nvPr>
        </p:nvSpPr>
        <p:spPr>
          <a:xfrm>
            <a:off x="4959772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50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0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0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_Title">
  <p:cSld name="Image_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1"/>
          <p:cNvSpPr>
            <a:spLocks noGrp="1"/>
          </p:cNvSpPr>
          <p:nvPr>
            <p:ph type="pic" idx="2"/>
          </p:nvPr>
        </p:nvSpPr>
        <p:spPr>
          <a:xfrm>
            <a:off x="904875" y="0"/>
            <a:ext cx="8239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51"/>
          <p:cNvSpPr txBox="1"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0" rIns="72000" bIns="46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1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1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2"/>
          <p:cNvSpPr>
            <a:spLocks noGrp="1"/>
          </p:cNvSpPr>
          <p:nvPr>
            <p:ph type="pic" idx="2"/>
          </p:nvPr>
        </p:nvSpPr>
        <p:spPr>
          <a:xfrm>
            <a:off x="904875" y="0"/>
            <a:ext cx="772636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52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ontent_ImageBelow">
  <p:cSld name="Title_Content_ImageBelow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>
            <a:spLocks noGrp="1"/>
          </p:cNvSpPr>
          <p:nvPr>
            <p:ph type="pic" idx="2"/>
          </p:nvPr>
        </p:nvSpPr>
        <p:spPr>
          <a:xfrm>
            <a:off x="904875" y="3114674"/>
            <a:ext cx="8239125" cy="20288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3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646988" cy="143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3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3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53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4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1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4"/>
          </p:nvPr>
        </p:nvSpPr>
        <p:spPr>
          <a:xfrm>
            <a:off x="82550" y="4440264"/>
            <a:ext cx="698500" cy="5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686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>
            <a:spLocks noGrp="1"/>
          </p:cNvSpPr>
          <p:nvPr>
            <p:ph type="pic" idx="2"/>
          </p:nvPr>
        </p:nvSpPr>
        <p:spPr>
          <a:xfrm>
            <a:off x="5486400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1_Titre seu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>
            <a:spLocks noGrp="1"/>
          </p:cNvSpPr>
          <p:nvPr>
            <p:ph type="pic" idx="2"/>
          </p:nvPr>
        </p:nvSpPr>
        <p:spPr>
          <a:xfrm>
            <a:off x="904875" y="0"/>
            <a:ext cx="8239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Faculty">
  <p:cSld name="Title_Facult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6" name="Google Shape;6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2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body" idx="4"/>
          </p:nvPr>
        </p:nvSpPr>
        <p:spPr>
          <a:xfrm>
            <a:off x="82550" y="4440264"/>
            <a:ext cx="698500" cy="5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686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ection2">
  <p:cSld name="Title_Section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3"/>
          <p:cNvSpPr txBox="1"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43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3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marR="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30273" y="132334"/>
            <a:ext cx="653952" cy="28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7"/>
          <p:cNvSpPr/>
          <p:nvPr/>
        </p:nvSpPr>
        <p:spPr>
          <a:xfrm rot="-54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73" b="7773"/>
          <a:stretch/>
        </p:blipFill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>
            <a:spLocks noGrp="1"/>
          </p:cNvSpPr>
          <p:nvPr>
            <p:ph type="ctrTitle"/>
          </p:nvPr>
        </p:nvSpPr>
        <p:spPr>
          <a:xfrm>
            <a:off x="4715933" y="473468"/>
            <a:ext cx="4428067" cy="2151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Libre Franklin"/>
              <a:buNone/>
            </a:pPr>
            <a:r>
              <a:rPr lang="en-US" sz="3459"/>
              <a:t>Project – Introduction to Part 1</a:t>
            </a:r>
            <a:endParaRPr sz="3459"/>
          </a:p>
        </p:txBody>
      </p:sp>
      <p:sp>
        <p:nvSpPr>
          <p:cNvPr id="151" name="Google Shape;151;p1"/>
          <p:cNvSpPr txBox="1">
            <a:spLocks noGrp="1"/>
          </p:cNvSpPr>
          <p:nvPr>
            <p:ph type="body" idx="3"/>
          </p:nvPr>
        </p:nvSpPr>
        <p:spPr>
          <a:xfrm>
            <a:off x="662439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/>
              <a:t>Fall 2025</a:t>
            </a:r>
            <a:endParaRPr b="1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5650302" y="2625000"/>
            <a:ext cx="3228398" cy="19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9"/>
              <a:buNone/>
            </a:pPr>
            <a:r>
              <a:rPr lang="en-US" sz="1110" b="1" dirty="0"/>
              <a:t>Lecture ME 454</a:t>
            </a:r>
            <a:endParaRPr sz="1110" dirty="0"/>
          </a:p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999"/>
              <a:buNone/>
            </a:pPr>
            <a:r>
              <a:rPr lang="en-US" sz="1110" dirty="0"/>
              <a:t> </a:t>
            </a:r>
            <a:r>
              <a:rPr lang="en-US" sz="1110" b="1" dirty="0"/>
              <a:t>Modeling and Optimization of Energy Systems</a:t>
            </a:r>
            <a:endParaRPr sz="1110" dirty="0"/>
          </a:p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999"/>
              <a:buNone/>
            </a:pPr>
            <a:r>
              <a:rPr lang="en-US" sz="1110" b="1" dirty="0"/>
              <a:t>Prof. F. Maréchal</a:t>
            </a:r>
            <a:endParaRPr sz="111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9"/>
              <a:buNone/>
            </a:pPr>
            <a:r>
              <a:rPr lang="en-US" sz="1110" i="1" dirty="0"/>
              <a:t>Eduardo Pina,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9"/>
              <a:buNone/>
            </a:pPr>
            <a:r>
              <a:rPr lang="en-US" sz="1110" i="1" dirty="0"/>
              <a:t>Sai Ravi</a:t>
            </a:r>
            <a:r>
              <a:rPr lang="en-US" sz="1100" i="1" dirty="0"/>
              <a:t>, Michele Poli</a:t>
            </a:r>
            <a:endParaRPr sz="11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d916e5af6_0_0"/>
          <p:cNvSpPr txBox="1">
            <a:spLocks noGrp="1"/>
          </p:cNvSpPr>
          <p:nvPr>
            <p:ph type="title"/>
          </p:nvPr>
        </p:nvSpPr>
        <p:spPr>
          <a:xfrm>
            <a:off x="1116524" y="1717012"/>
            <a:ext cx="36672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Your TODOs</a:t>
            </a:r>
            <a:endParaRPr/>
          </a:p>
        </p:txBody>
      </p:sp>
      <p:sp>
        <p:nvSpPr>
          <p:cNvPr id="327" name="Google Shape;327;g2fd916e5af6_0_0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8490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328" name="Google Shape;328;g2fd916e5af6_0_0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29" name="Google Shape;329;g2fd916e5af6_0_0"/>
          <p:cNvSpPr txBox="1"/>
          <p:nvPr/>
        </p:nvSpPr>
        <p:spPr>
          <a:xfrm>
            <a:off x="952775" y="2383575"/>
            <a:ext cx="79404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en-US"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a Group (in moodle) : to be finished before next week</a:t>
            </a:r>
            <a:endParaRPr sz="13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up Tools (Mattermost, Virtual machine, Quarto) and test if they work well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Project files from moodle - </a:t>
            </a:r>
            <a:r>
              <a:rPr lang="en-US" sz="13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Project description.pdf</a:t>
            </a:r>
            <a:endParaRPr sz="135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started with Part 1 Task 1 – </a:t>
            </a:r>
            <a:r>
              <a:rPr lang="en-US" sz="13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Project materials on gitlab and Quarto Tutorial on moodle</a:t>
            </a:r>
            <a:endParaRPr sz="135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✔"/>
            </a:pP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fast, start reading about Task 1.2 where you will use Newton-Raphson to find the values of </a:t>
            </a:r>
            <a:r>
              <a:rPr lang="en-US" sz="13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5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5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More information on that task will come next week.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fd916e5af6_0_0"/>
          <p:cNvSpPr txBox="1"/>
          <p:nvPr/>
        </p:nvSpPr>
        <p:spPr>
          <a:xfrm>
            <a:off x="1116540" y="385850"/>
            <a:ext cx="36672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aspects: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fd916e5af6_0_0"/>
          <p:cNvSpPr txBox="1"/>
          <p:nvPr/>
        </p:nvSpPr>
        <p:spPr>
          <a:xfrm>
            <a:off x="952775" y="812725"/>
            <a:ext cx="78570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✔"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zoom meeting per week with your TA is possible (</a:t>
            </a:r>
            <a:r>
              <a:rPr lang="en-US" sz="13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rendez-vous</a:t>
            </a:r>
            <a:r>
              <a:rPr lang="en-US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needed, elaborate your questions in detail and send it to your TA 2 days before the meeting)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159500352be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477" y="777875"/>
            <a:ext cx="8858527" cy="42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59500352be_0_32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75507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 sz="2800"/>
              <a:t>Calculation of building thermal properties</a:t>
            </a:r>
            <a:endParaRPr sz="2800"/>
          </a:p>
        </p:txBody>
      </p:sp>
      <p:sp>
        <p:nvSpPr>
          <p:cNvPr id="232" name="Google Shape;232;g159500352be_0_32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2375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233" name="Google Shape;233;g159500352be_0_3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34" name="Google Shape;234;g159500352be_0_32"/>
          <p:cNvSpPr txBox="1"/>
          <p:nvPr/>
        </p:nvSpPr>
        <p:spPr>
          <a:xfrm>
            <a:off x="4866225" y="1706875"/>
            <a:ext cx="3871800" cy="16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US" sz="1500" i="1">
                <a:solidFill>
                  <a:schemeClr val="dk1"/>
                </a:solidFill>
              </a:rPr>
              <a:t>Yearly heating demand</a:t>
            </a:r>
            <a:endParaRPr sz="1500" i="1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US" sz="1500">
                <a:solidFill>
                  <a:schemeClr val="dk1"/>
                </a:solidFill>
              </a:rPr>
              <a:t>Hourly heating demand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US" sz="1500">
                <a:solidFill>
                  <a:schemeClr val="dk1"/>
                </a:solidFill>
              </a:rPr>
              <a:t>Switching the heating system on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US" sz="1500" i="1">
                <a:solidFill>
                  <a:schemeClr val="dk1"/>
                </a:solidFill>
              </a:rPr>
              <a:t>Mean heat gains</a:t>
            </a:r>
            <a:endParaRPr sz="1500" i="1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US" sz="1500">
                <a:solidFill>
                  <a:schemeClr val="dk1"/>
                </a:solidFill>
              </a:rPr>
              <a:t>Switching off the heating system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35" name="Google Shape;235;g159500352be_0_32"/>
          <p:cNvSpPr txBox="1"/>
          <p:nvPr/>
        </p:nvSpPr>
        <p:spPr>
          <a:xfrm>
            <a:off x="4952275" y="3460875"/>
            <a:ext cx="3871800" cy="5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</a:rPr>
              <a:t>Attention</a:t>
            </a:r>
            <a:r>
              <a:rPr lang="en-US" sz="1500" dirty="0">
                <a:solidFill>
                  <a:schemeClr val="lt1"/>
                </a:solidFill>
              </a:rPr>
              <a:t>: Properly identify the conditions when the heating system is on/off</a:t>
            </a:r>
            <a:endParaRPr sz="15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1f3f7c7e4_0_27"/>
          <p:cNvSpPr txBox="1">
            <a:spLocks noGrp="1"/>
          </p:cNvSpPr>
          <p:nvPr>
            <p:ph type="title"/>
          </p:nvPr>
        </p:nvSpPr>
        <p:spPr>
          <a:xfrm>
            <a:off x="904875" y="131025"/>
            <a:ext cx="78012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Yearly heating </a:t>
            </a:r>
            <a:r>
              <a:rPr lang="en-US" sz="1800"/>
              <a:t>(equation 1)</a:t>
            </a:r>
            <a:endParaRPr sz="1800"/>
          </a:p>
        </p:txBody>
      </p:sp>
      <p:pic>
        <p:nvPicPr>
          <p:cNvPr id="241" name="Google Shape;241;g301f3f7c7e4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6776" y="136150"/>
            <a:ext cx="3436399" cy="25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01f3f7c7e4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876" y="1637599"/>
            <a:ext cx="7250598" cy="10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01f3f7c7e4_0_27"/>
          <p:cNvSpPr txBox="1">
            <a:spLocks noGrp="1"/>
          </p:cNvSpPr>
          <p:nvPr>
            <p:ph type="body" idx="1"/>
          </p:nvPr>
        </p:nvSpPr>
        <p:spPr>
          <a:xfrm>
            <a:off x="245375" y="1203825"/>
            <a:ext cx="5298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Hourly heating demand : </a:t>
            </a:r>
            <a:endParaRPr sz="1500"/>
          </a:p>
        </p:txBody>
      </p:sp>
      <p:pic>
        <p:nvPicPr>
          <p:cNvPr id="244" name="Google Shape;244;g301f3f7c7e4_0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218" y="3144175"/>
            <a:ext cx="6447816" cy="8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01f3f7c7e4_0_27"/>
          <p:cNvSpPr txBox="1">
            <a:spLocks noGrp="1"/>
          </p:cNvSpPr>
          <p:nvPr>
            <p:ph type="body" idx="1"/>
          </p:nvPr>
        </p:nvSpPr>
        <p:spPr>
          <a:xfrm>
            <a:off x="245375" y="2767888"/>
            <a:ext cx="75573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Keep only the positive values, remember, we are designing a heating system :</a:t>
            </a:r>
            <a:endParaRPr sz="1500"/>
          </a:p>
        </p:txBody>
      </p:sp>
      <p:sp>
        <p:nvSpPr>
          <p:cNvPr id="246" name="Google Shape;246;g301f3f7c7e4_0_27"/>
          <p:cNvSpPr txBox="1">
            <a:spLocks noGrp="1"/>
          </p:cNvSpPr>
          <p:nvPr>
            <p:ph type="body" idx="1"/>
          </p:nvPr>
        </p:nvSpPr>
        <p:spPr>
          <a:xfrm>
            <a:off x="296475" y="4102025"/>
            <a:ext cx="75573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You will have 8760 hourly entries (zero and/or non-zero). Add them all together to get the yearly demand :</a:t>
            </a:r>
            <a:endParaRPr sz="1500"/>
          </a:p>
        </p:txBody>
      </p:sp>
      <p:pic>
        <p:nvPicPr>
          <p:cNvPr id="247" name="Google Shape;247;g301f3f7c7e4_0_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4575" y="4380150"/>
            <a:ext cx="4070949" cy="60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01f3f7c7e4_0_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8800" y="3687497"/>
            <a:ext cx="5015250" cy="3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01f3f7c7e4_0_27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2375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250" name="Google Shape;250;g301f3f7c7e4_0_2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51" name="Google Shape;251;g301f3f7c7e4_0_27"/>
          <p:cNvSpPr txBox="1"/>
          <p:nvPr/>
        </p:nvSpPr>
        <p:spPr>
          <a:xfrm>
            <a:off x="7431125" y="4473250"/>
            <a:ext cx="16683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r>
              <a:rPr lang="en-US"/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description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1f3f7c7e4_0_40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7265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/>
          <a:p>
            <a:pPr marL="45720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For this equation to work, you will need to compute the mean heat gains (solar, people and electric) of the values </a:t>
            </a:r>
            <a:r>
              <a:rPr lang="en-US" b="1"/>
              <a:t>only when </a:t>
            </a:r>
            <a:r>
              <a:rPr lang="en-US"/>
              <a:t>the outside temperature is between 15ºC and 17ºC (16ºC ± 1ºC).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This will give you the second equation to solve for. </a:t>
            </a:r>
            <a:endParaRPr/>
          </a:p>
        </p:txBody>
      </p:sp>
      <p:sp>
        <p:nvSpPr>
          <p:cNvPr id="257" name="Google Shape;257;g301f3f7c7e4_0_40"/>
          <p:cNvSpPr txBox="1">
            <a:spLocks noGrp="1"/>
          </p:cNvSpPr>
          <p:nvPr>
            <p:ph type="title"/>
          </p:nvPr>
        </p:nvSpPr>
        <p:spPr>
          <a:xfrm>
            <a:off x="904875" y="131025"/>
            <a:ext cx="77265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Mean heat  </a:t>
            </a:r>
            <a:r>
              <a:rPr lang="en-US" sz="1800"/>
              <a:t>(equation 2)</a:t>
            </a:r>
            <a:endParaRPr/>
          </a:p>
        </p:txBody>
      </p:sp>
      <p:pic>
        <p:nvPicPr>
          <p:cNvPr id="258" name="Google Shape;258;g301f3f7c7e4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850" y="2901174"/>
            <a:ext cx="8320149" cy="4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01f3f7c7e4_0_40"/>
          <p:cNvSpPr txBox="1"/>
          <p:nvPr/>
        </p:nvSpPr>
        <p:spPr>
          <a:xfrm>
            <a:off x="7431125" y="4473250"/>
            <a:ext cx="16683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r>
              <a:rPr lang="en-US"/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description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01f3f7c7e4_0_40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2375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261" name="Google Shape;261;g301f3f7c7e4_0_40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904875" y="881525"/>
            <a:ext cx="8126100" cy="4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/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fr" sz="1400"/>
              <a:t>To find the k-values of each building we will use  such that F(x) = 0, we will use the Newton-Raphson method.</a:t>
            </a: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fr" sz="1400"/>
              <a:t>Newton’s method for a multivariable problem next iteration is defined as :</a:t>
            </a: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fr" sz="1400"/>
              <a:t>It is up to you to choose the initial value of         and do the code implementation.</a:t>
            </a: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1400"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fr" sz="1400"/>
              <a:t>Remember, the Jacobian is defined as :</a:t>
            </a:r>
            <a:endParaRPr sz="140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904875" y="131025"/>
            <a:ext cx="7254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fr"/>
              <a:t>Solving the equation</a:t>
            </a: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TASK 1 - Modeling Of Energy Systems</a:t>
            </a: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550" y="3343275"/>
            <a:ext cx="2946750" cy="15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088" y="1988675"/>
            <a:ext cx="7159674" cy="5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039625"/>
            <a:ext cx="303725" cy="2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431" r="19425"/>
          <a:stretch/>
        </p:blipFill>
        <p:spPr>
          <a:xfrm>
            <a:off x="904713" y="131025"/>
            <a:ext cx="31448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4049400" y="888823"/>
            <a:ext cx="45816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/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Verify that your implementation of Newton-Raphson works with a simple equation.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Check units and signs.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Use different starting values.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Print or save your iterations to understand how your code is performing.</a:t>
            </a:r>
            <a:endParaRPr/>
          </a:p>
          <a:p>
            <a:pPr marL="171450" lvl="0" indent="-685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Debugging</a:t>
            </a:r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2375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59500352be_0_102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75507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 sz="2800"/>
              <a:t>Calculation of the hourly profiles</a:t>
            </a:r>
            <a:endParaRPr sz="2800"/>
          </a:p>
        </p:txBody>
      </p:sp>
      <p:sp>
        <p:nvSpPr>
          <p:cNvPr id="323" name="Google Shape;323;g159500352be_0_102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2375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324" name="Google Shape;324;g159500352be_0_10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25" name="Google Shape;325;g159500352be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563" y="1430300"/>
            <a:ext cx="7233325" cy="2089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59500352be_0_119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75507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 sz="2800"/>
              <a:t>Clustering of typical days</a:t>
            </a:r>
            <a:endParaRPr sz="2800"/>
          </a:p>
        </p:txBody>
      </p:sp>
      <p:sp>
        <p:nvSpPr>
          <p:cNvPr id="393" name="Google Shape;393;g159500352be_0_119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2375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394" name="Google Shape;394;g159500352be_0_119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95" name="Google Shape;395;g159500352be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600" y="871825"/>
            <a:ext cx="3845699" cy="29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159500352be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0499" y="986675"/>
            <a:ext cx="3519564" cy="35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66081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Hourly heating demand</a:t>
            </a: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60" name="Google Shape;160;p16"/>
          <p:cNvGrpSpPr/>
          <p:nvPr/>
        </p:nvGrpSpPr>
        <p:grpSpPr>
          <a:xfrm>
            <a:off x="2762199" y="2220588"/>
            <a:ext cx="4160863" cy="2684152"/>
            <a:chOff x="1486175" y="1499898"/>
            <a:chExt cx="5489855" cy="3600000"/>
          </a:xfrm>
        </p:grpSpPr>
        <p:pic>
          <p:nvPicPr>
            <p:cNvPr id="161" name="Google Shape;16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6175" y="1499898"/>
              <a:ext cx="5357576" cy="36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6"/>
            <p:cNvSpPr/>
            <p:nvPr/>
          </p:nvSpPr>
          <p:spPr>
            <a:xfrm>
              <a:off x="5502856" y="1700177"/>
              <a:ext cx="1114185" cy="345782"/>
            </a:xfrm>
            <a:prstGeom prst="roundRect">
              <a:avLst>
                <a:gd name="adj" fmla="val 586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3245054" y="3325324"/>
              <a:ext cx="783771" cy="279575"/>
            </a:xfrm>
            <a:prstGeom prst="roundRect">
              <a:avLst>
                <a:gd name="adj" fmla="val 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852799" y="3407209"/>
              <a:ext cx="683630" cy="279575"/>
            </a:xfrm>
            <a:prstGeom prst="roundRect">
              <a:avLst>
                <a:gd name="adj" fmla="val 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861845" y="3374105"/>
              <a:ext cx="1114185" cy="345782"/>
            </a:xfrm>
            <a:prstGeom prst="roundRect">
              <a:avLst>
                <a:gd name="adj" fmla="val 586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6"/>
          <p:cNvSpPr/>
          <p:nvPr/>
        </p:nvSpPr>
        <p:spPr>
          <a:xfrm>
            <a:off x="4766095" y="3976736"/>
            <a:ext cx="411385" cy="273988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6"/>
          <p:cNvGrpSpPr/>
          <p:nvPr/>
        </p:nvGrpSpPr>
        <p:grpSpPr>
          <a:xfrm>
            <a:off x="2027476" y="964753"/>
            <a:ext cx="5485432" cy="1025611"/>
            <a:chOff x="2027476" y="964753"/>
            <a:chExt cx="5485432" cy="1025611"/>
          </a:xfrm>
        </p:grpSpPr>
        <p:grpSp>
          <p:nvGrpSpPr>
            <p:cNvPr id="168" name="Google Shape;168;p16"/>
            <p:cNvGrpSpPr/>
            <p:nvPr/>
          </p:nvGrpSpPr>
          <p:grpSpPr>
            <a:xfrm>
              <a:off x="2027476" y="1111059"/>
              <a:ext cx="5307227" cy="722219"/>
              <a:chOff x="2027476" y="1111059"/>
              <a:chExt cx="5307227" cy="722219"/>
            </a:xfrm>
          </p:grpSpPr>
          <p:sp>
            <p:nvSpPr>
              <p:cNvPr id="169" name="Google Shape;169;p16"/>
              <p:cNvSpPr/>
              <p:nvPr/>
            </p:nvSpPr>
            <p:spPr>
              <a:xfrm>
                <a:off x="2991741" y="1117337"/>
                <a:ext cx="18545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Conduction &amp; Ventilation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4842631" y="1278226"/>
                <a:ext cx="8739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Solar gain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5502856" y="1111059"/>
                <a:ext cx="1527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Internal gains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 rot="5400000">
                <a:off x="3779025" y="612483"/>
                <a:ext cx="199787" cy="1774355"/>
              </a:xfrm>
              <a:prstGeom prst="leftBrace">
                <a:avLst>
                  <a:gd name="adj1" fmla="val 77313"/>
                  <a:gd name="adj2" fmla="val 48955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2027476" y="1499661"/>
                <a:ext cx="5307227" cy="333617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-369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en-US"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 rot="5400000">
                <a:off x="6153884" y="966881"/>
                <a:ext cx="199787" cy="1046833"/>
              </a:xfrm>
              <a:prstGeom prst="leftBrace">
                <a:avLst>
                  <a:gd name="adj1" fmla="val 80406"/>
                  <a:gd name="adj2" fmla="val 47742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6"/>
            <p:cNvSpPr/>
            <p:nvPr/>
          </p:nvSpPr>
          <p:spPr>
            <a:xfrm>
              <a:off x="2205681" y="964753"/>
              <a:ext cx="5307227" cy="1025611"/>
            </a:xfrm>
            <a:prstGeom prst="rect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Outline Part 1</a:t>
            </a:r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2174790" y="715928"/>
            <a:ext cx="5671751" cy="752218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A504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Identification of typical heat and electricity demand per building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14"/>
          <p:cNvGrpSpPr/>
          <p:nvPr/>
        </p:nvGrpSpPr>
        <p:grpSpPr>
          <a:xfrm>
            <a:off x="2174764" y="1585171"/>
            <a:ext cx="5671800" cy="3551316"/>
            <a:chOff x="2174764" y="1585171"/>
            <a:chExt cx="5671800" cy="3551316"/>
          </a:xfrm>
        </p:grpSpPr>
        <p:grpSp>
          <p:nvGrpSpPr>
            <p:cNvPr id="185" name="Google Shape;185;p14"/>
            <p:cNvGrpSpPr/>
            <p:nvPr/>
          </p:nvGrpSpPr>
          <p:grpSpPr>
            <a:xfrm>
              <a:off x="2174789" y="1585171"/>
              <a:ext cx="5671751" cy="2815068"/>
              <a:chOff x="0" y="0"/>
              <a:chExt cx="5671751" cy="2815068"/>
            </a:xfrm>
          </p:grpSpPr>
          <p:sp>
            <p:nvSpPr>
              <p:cNvPr id="186" name="Google Shape;186;p14"/>
              <p:cNvSpPr/>
              <p:nvPr/>
            </p:nvSpPr>
            <p:spPr>
              <a:xfrm>
                <a:off x="0" y="0"/>
                <a:ext cx="5671751" cy="619315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alpha val="48235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4"/>
              <p:cNvSpPr txBox="1"/>
              <p:nvPr/>
            </p:nvSpPr>
            <p:spPr>
              <a:xfrm>
                <a:off x="18139" y="18139"/>
                <a:ext cx="4780043" cy="583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750" tIns="64750" rIns="64750" bIns="647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Task 1: Estimation of internal heat gains</a:t>
                </a:r>
                <a:endParaRPr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4"/>
              <p:cNvSpPr/>
              <p:nvPr/>
            </p:nvSpPr>
            <p:spPr>
              <a:xfrm>
                <a:off x="0" y="747549"/>
                <a:ext cx="5671751" cy="619315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alpha val="61568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4"/>
              <p:cNvSpPr txBox="1"/>
              <p:nvPr/>
            </p:nvSpPr>
            <p:spPr>
              <a:xfrm>
                <a:off x="18139" y="765688"/>
                <a:ext cx="4657270" cy="583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750" tIns="64750" rIns="64750" bIns="647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Task 2: Calculation of building envelope properties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4"/>
              <p:cNvSpPr/>
              <p:nvPr/>
            </p:nvSpPr>
            <p:spPr>
              <a:xfrm>
                <a:off x="0" y="1439354"/>
                <a:ext cx="5671751" cy="619315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alpha val="74901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4"/>
              <p:cNvSpPr txBox="1"/>
              <p:nvPr/>
            </p:nvSpPr>
            <p:spPr>
              <a:xfrm>
                <a:off x="18139" y="1457493"/>
                <a:ext cx="4664359" cy="583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750" tIns="64750" rIns="64750" bIns="647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Task 3: Calculation of the hourly demand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4"/>
              <p:cNvSpPr/>
              <p:nvPr/>
            </p:nvSpPr>
            <p:spPr>
              <a:xfrm>
                <a:off x="0" y="2195753"/>
                <a:ext cx="5671751" cy="619315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4"/>
              <p:cNvSpPr txBox="1"/>
              <p:nvPr/>
            </p:nvSpPr>
            <p:spPr>
              <a:xfrm>
                <a:off x="18139" y="2213892"/>
                <a:ext cx="4657270" cy="583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750" tIns="64750" rIns="64750" bIns="647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700"/>
                  <a:buFont typeface="Arial"/>
                  <a:buNone/>
                </a:pPr>
                <a:r>
                  <a:rPr lang="en-US" sz="1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Task 4: Analysis on impact of renovation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4"/>
              <p:cNvSpPr/>
              <p:nvPr/>
            </p:nvSpPr>
            <p:spPr>
              <a:xfrm>
                <a:off x="4888609" y="467012"/>
                <a:ext cx="402554" cy="402554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rgbClr val="F3CACA">
                  <a:alpha val="88235"/>
                </a:srgbClr>
              </a:solidFill>
              <a:ln w="12700" cap="flat" cmpd="sng">
                <a:solidFill>
                  <a:srgbClr val="F3CACA">
                    <a:alpha val="8823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4"/>
              <p:cNvSpPr txBox="1"/>
              <p:nvPr/>
            </p:nvSpPr>
            <p:spPr>
              <a:xfrm>
                <a:off x="4979184" y="467012"/>
                <a:ext cx="221404" cy="302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125" tIns="24125" rIns="24125" bIns="24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4"/>
              <p:cNvSpPr/>
              <p:nvPr/>
            </p:nvSpPr>
            <p:spPr>
              <a:xfrm>
                <a:off x="4885557" y="1193898"/>
                <a:ext cx="402554" cy="402554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rgbClr val="F3CACA">
                  <a:alpha val="88235"/>
                </a:srgbClr>
              </a:solidFill>
              <a:ln w="12700" cap="flat" cmpd="sng">
                <a:solidFill>
                  <a:srgbClr val="F3CACA">
                    <a:alpha val="8823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4"/>
              <p:cNvSpPr txBox="1"/>
              <p:nvPr/>
            </p:nvSpPr>
            <p:spPr>
              <a:xfrm>
                <a:off x="4976132" y="1193898"/>
                <a:ext cx="221404" cy="302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125" tIns="24125" rIns="24125" bIns="24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4"/>
              <p:cNvSpPr/>
              <p:nvPr/>
            </p:nvSpPr>
            <p:spPr>
              <a:xfrm>
                <a:off x="4889188" y="1938175"/>
                <a:ext cx="402554" cy="402554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rgbClr val="F3CACA">
                  <a:alpha val="88235"/>
                </a:srgbClr>
              </a:solidFill>
              <a:ln w="12700" cap="flat" cmpd="sng">
                <a:solidFill>
                  <a:srgbClr val="F3CACA">
                    <a:alpha val="8823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4"/>
              <p:cNvSpPr txBox="1"/>
              <p:nvPr/>
            </p:nvSpPr>
            <p:spPr>
              <a:xfrm>
                <a:off x="4979763" y="1938175"/>
                <a:ext cx="221404" cy="302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125" tIns="24125" rIns="24125" bIns="24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" name="Google Shape;200;p14"/>
            <p:cNvSpPr/>
            <p:nvPr/>
          </p:nvSpPr>
          <p:spPr>
            <a:xfrm>
              <a:off x="2174764" y="4517287"/>
              <a:ext cx="5671800" cy="6192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Task 5: Clustering of typical days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7113902" y="4280521"/>
              <a:ext cx="402600" cy="4026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3CACA">
                <a:alpha val="88235"/>
              </a:srgbClr>
            </a:solidFill>
            <a:ln w="12700" cap="flat" cmpd="sng">
              <a:solidFill>
                <a:srgbClr val="F3CACA">
                  <a:alpha val="8823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69429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Data processing</a:t>
            </a:r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236" name="Google Shape;236;p17"/>
          <p:cNvGrpSpPr/>
          <p:nvPr/>
        </p:nvGrpSpPr>
        <p:grpSpPr>
          <a:xfrm>
            <a:off x="2027476" y="964753"/>
            <a:ext cx="5485432" cy="1025611"/>
            <a:chOff x="2027476" y="964753"/>
            <a:chExt cx="5485432" cy="1025611"/>
          </a:xfrm>
        </p:grpSpPr>
        <p:grpSp>
          <p:nvGrpSpPr>
            <p:cNvPr id="237" name="Google Shape;237;p17"/>
            <p:cNvGrpSpPr/>
            <p:nvPr/>
          </p:nvGrpSpPr>
          <p:grpSpPr>
            <a:xfrm>
              <a:off x="2027476" y="1111059"/>
              <a:ext cx="5307227" cy="722219"/>
              <a:chOff x="2027476" y="1111059"/>
              <a:chExt cx="5307227" cy="722219"/>
            </a:xfrm>
          </p:grpSpPr>
          <p:sp>
            <p:nvSpPr>
              <p:cNvPr id="238" name="Google Shape;238;p17"/>
              <p:cNvSpPr/>
              <p:nvPr/>
            </p:nvSpPr>
            <p:spPr>
              <a:xfrm>
                <a:off x="2991741" y="1117337"/>
                <a:ext cx="18545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Conduction &amp; Ventilation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4842631" y="1278226"/>
                <a:ext cx="8739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Solar gain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7"/>
              <p:cNvSpPr/>
              <p:nvPr/>
            </p:nvSpPr>
            <p:spPr>
              <a:xfrm>
                <a:off x="5502856" y="1111059"/>
                <a:ext cx="1527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Internal gains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 rot="5400000">
                <a:off x="3779025" y="612483"/>
                <a:ext cx="199787" cy="1774355"/>
              </a:xfrm>
              <a:prstGeom prst="leftBrace">
                <a:avLst>
                  <a:gd name="adj1" fmla="val 77313"/>
                  <a:gd name="adj2" fmla="val 48955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7"/>
              <p:cNvSpPr/>
              <p:nvPr/>
            </p:nvSpPr>
            <p:spPr>
              <a:xfrm>
                <a:off x="2027476" y="1499661"/>
                <a:ext cx="5307227" cy="333617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9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en-US"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7"/>
              <p:cNvSpPr/>
              <p:nvPr/>
            </p:nvSpPr>
            <p:spPr>
              <a:xfrm rot="5400000">
                <a:off x="6153884" y="966881"/>
                <a:ext cx="199787" cy="1046833"/>
              </a:xfrm>
              <a:prstGeom prst="leftBrace">
                <a:avLst>
                  <a:gd name="adj1" fmla="val 80406"/>
                  <a:gd name="adj2" fmla="val 47742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" name="Google Shape;244;p17"/>
            <p:cNvSpPr/>
            <p:nvPr/>
          </p:nvSpPr>
          <p:spPr>
            <a:xfrm>
              <a:off x="2205681" y="964753"/>
              <a:ext cx="5307227" cy="1025611"/>
            </a:xfrm>
            <a:prstGeom prst="rect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5" name="Google Shape;245;p17"/>
          <p:cNvCxnSpPr>
            <a:endCxn id="246" idx="0"/>
          </p:cNvCxnSpPr>
          <p:nvPr/>
        </p:nvCxnSpPr>
        <p:spPr>
          <a:xfrm>
            <a:off x="3129210" y="1727262"/>
            <a:ext cx="144900" cy="84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17"/>
          <p:cNvSpPr txBox="1"/>
          <p:nvPr/>
        </p:nvSpPr>
        <p:spPr>
          <a:xfrm>
            <a:off x="1125221" y="2209606"/>
            <a:ext cx="1230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Buildings.csv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6590210" y="2544420"/>
            <a:ext cx="2098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Weather.csv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17"/>
          <p:cNvCxnSpPr/>
          <p:nvPr/>
        </p:nvCxnSpPr>
        <p:spPr>
          <a:xfrm>
            <a:off x="5407496" y="1838846"/>
            <a:ext cx="1273167" cy="9882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46" name="Google Shape;24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4704" y="2571762"/>
            <a:ext cx="3258811" cy="257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1164" y="2884503"/>
            <a:ext cx="1082913" cy="1509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17"/>
          <p:cNvCxnSpPr/>
          <p:nvPr/>
        </p:nvCxnSpPr>
        <p:spPr>
          <a:xfrm flipH="1">
            <a:off x="4607928" y="1850985"/>
            <a:ext cx="2072735" cy="9046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2" name="Google Shape;252;p17"/>
          <p:cNvCxnSpPr/>
          <p:nvPr/>
        </p:nvCxnSpPr>
        <p:spPr>
          <a:xfrm>
            <a:off x="4408714" y="1833278"/>
            <a:ext cx="1635365" cy="115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71904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Assumptions</a:t>
            </a:r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260" name="Google Shape;260;p18"/>
          <p:cNvGrpSpPr/>
          <p:nvPr/>
        </p:nvGrpSpPr>
        <p:grpSpPr>
          <a:xfrm>
            <a:off x="2027476" y="964753"/>
            <a:ext cx="5485505" cy="1025700"/>
            <a:chOff x="2027476" y="964753"/>
            <a:chExt cx="5485505" cy="1025700"/>
          </a:xfrm>
        </p:grpSpPr>
        <p:grpSp>
          <p:nvGrpSpPr>
            <p:cNvPr id="261" name="Google Shape;261;p18"/>
            <p:cNvGrpSpPr/>
            <p:nvPr/>
          </p:nvGrpSpPr>
          <p:grpSpPr>
            <a:xfrm>
              <a:off x="2027476" y="1111059"/>
              <a:ext cx="5307300" cy="722202"/>
              <a:chOff x="2027476" y="1111059"/>
              <a:chExt cx="5307300" cy="722202"/>
            </a:xfrm>
          </p:grpSpPr>
          <p:sp>
            <p:nvSpPr>
              <p:cNvPr id="262" name="Google Shape;262;p18"/>
              <p:cNvSpPr/>
              <p:nvPr/>
            </p:nvSpPr>
            <p:spPr>
              <a:xfrm>
                <a:off x="2991741" y="1117337"/>
                <a:ext cx="18545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Conduction &amp; Ventilation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4842631" y="1278226"/>
                <a:ext cx="8739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Solar gain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5502856" y="1111059"/>
                <a:ext cx="1527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Internal gains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rot="5400000">
                <a:off x="3779025" y="612483"/>
                <a:ext cx="199787" cy="1774355"/>
              </a:xfrm>
              <a:prstGeom prst="leftBrace">
                <a:avLst>
                  <a:gd name="adj1" fmla="val 77313"/>
                  <a:gd name="adj2" fmla="val 48955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2027476" y="1499661"/>
                <a:ext cx="5307300" cy="3336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9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en-US"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rot="5400000">
                <a:off x="6153884" y="966881"/>
                <a:ext cx="199787" cy="1046833"/>
              </a:xfrm>
              <a:prstGeom prst="leftBrace">
                <a:avLst>
                  <a:gd name="adj1" fmla="val 80406"/>
                  <a:gd name="adj2" fmla="val 47742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18"/>
            <p:cNvSpPr/>
            <p:nvPr/>
          </p:nvSpPr>
          <p:spPr>
            <a:xfrm>
              <a:off x="2205681" y="964753"/>
              <a:ext cx="5307300" cy="1025700"/>
            </a:xfrm>
            <a:prstGeom prst="rect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9" name="Google Shape;269;p18"/>
          <p:cNvCxnSpPr/>
          <p:nvPr/>
        </p:nvCxnSpPr>
        <p:spPr>
          <a:xfrm>
            <a:off x="3768811" y="1833278"/>
            <a:ext cx="62000" cy="701607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0" name="Google Shape;270;p18"/>
          <p:cNvCxnSpPr/>
          <p:nvPr/>
        </p:nvCxnSpPr>
        <p:spPr>
          <a:xfrm flipH="1">
            <a:off x="5183660" y="1802581"/>
            <a:ext cx="531341" cy="769169"/>
          </a:xfrm>
          <a:prstGeom prst="straightConnector1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1" name="Google Shape;271;p18"/>
          <p:cNvCxnSpPr/>
          <p:nvPr/>
        </p:nvCxnSpPr>
        <p:spPr>
          <a:xfrm flipH="1">
            <a:off x="6326659" y="1817929"/>
            <a:ext cx="75400" cy="550257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2" name="Google Shape;272;p18"/>
          <p:cNvCxnSpPr/>
          <p:nvPr/>
        </p:nvCxnSpPr>
        <p:spPr>
          <a:xfrm>
            <a:off x="6674893" y="1817929"/>
            <a:ext cx="825053" cy="659601"/>
          </a:xfrm>
          <a:prstGeom prst="straightConnector1">
            <a:avLst/>
          </a:prstGeom>
          <a:noFill/>
          <a:ln w="12700" cap="flat" cmpd="sng">
            <a:solidFill>
              <a:srgbClr val="201E1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3" name="Google Shape;273;p18"/>
          <p:cNvSpPr txBox="1"/>
          <p:nvPr/>
        </p:nvSpPr>
        <p:spPr>
          <a:xfrm>
            <a:off x="3405459" y="2515049"/>
            <a:ext cx="61908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 °C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6058238" y="2364915"/>
            <a:ext cx="53091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6777194" y="2477530"/>
            <a:ext cx="2117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Buildings.csv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 Distribution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 – Fr; 7AM – 9PM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4058236" y="2599584"/>
            <a:ext cx="23502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Buildings.csv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description: Figure 1.1 &amp; Table 1.2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2738" y="4438900"/>
            <a:ext cx="4494987" cy="30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18"/>
          <p:cNvCxnSpPr/>
          <p:nvPr/>
        </p:nvCxnSpPr>
        <p:spPr>
          <a:xfrm flipH="1">
            <a:off x="2836146" y="1786623"/>
            <a:ext cx="625931" cy="81296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9" name="Google Shape;279;p18"/>
          <p:cNvCxnSpPr/>
          <p:nvPr/>
        </p:nvCxnSpPr>
        <p:spPr>
          <a:xfrm flipH="1">
            <a:off x="2849181" y="1786623"/>
            <a:ext cx="2176026" cy="85097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0" name="Google Shape;280;p18"/>
          <p:cNvSpPr txBox="1"/>
          <p:nvPr/>
        </p:nvSpPr>
        <p:spPr>
          <a:xfrm>
            <a:off x="904875" y="2630250"/>
            <a:ext cx="21812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We’ll use some initial values for this for now. Say Kth = 4 and Ksun is 0.05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next step you’ll calculate it using NR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71904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Hourly Profiles</a:t>
            </a:r>
            <a:endParaRPr/>
          </a:p>
        </p:txBody>
      </p:sp>
      <p:sp>
        <p:nvSpPr>
          <p:cNvPr id="286" name="Google Shape;286;p3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287" name="Google Shape;287;p3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88" name="Google Shape;288;p3"/>
          <p:cNvSpPr txBox="1"/>
          <p:nvPr/>
        </p:nvSpPr>
        <p:spPr>
          <a:xfrm>
            <a:off x="1048725" y="1038687"/>
            <a:ext cx="684927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Buildings are functioning only between 7 AM and 9 PM, between Mondays and Fridays (Saturdays and Sundays, they are not in use)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the profile of the building operation with this for a week and then from there a year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Gains from electric appliances are only during these operational hours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Occupancy profiles of buildings is needed for heat gains and each building has a share of classroom area, self-service restaurant area and an office area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profile of the days are used to construct occupancy profiles of weeks and subsequently the whole year like before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9500352be_0_7"/>
          <p:cNvSpPr txBox="1">
            <a:spLocks noGrp="1"/>
          </p:cNvSpPr>
          <p:nvPr>
            <p:ph type="title"/>
          </p:nvPr>
        </p:nvSpPr>
        <p:spPr>
          <a:xfrm>
            <a:off x="904875" y="179550"/>
            <a:ext cx="71904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en-US"/>
              <a:t>How to calculate heat gains from people ?</a:t>
            </a:r>
            <a:endParaRPr/>
          </a:p>
        </p:txBody>
      </p:sp>
      <p:sp>
        <p:nvSpPr>
          <p:cNvPr id="294" name="Google Shape;294;g159500352be_0_7"/>
          <p:cNvSpPr txBox="1">
            <a:spLocks noGrp="1"/>
          </p:cNvSpPr>
          <p:nvPr>
            <p:ph type="dt" idx="10"/>
          </p:nvPr>
        </p:nvSpPr>
        <p:spPr>
          <a:xfrm rot="-5400000">
            <a:off x="-1221499" y="2778490"/>
            <a:ext cx="33411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 454 - PROJECT PRESENTATION</a:t>
            </a:r>
            <a:endParaRPr/>
          </a:p>
        </p:txBody>
      </p:sp>
      <p:sp>
        <p:nvSpPr>
          <p:cNvPr id="295" name="Google Shape;295;g159500352be_0_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96" name="Google Shape;296;g159500352be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6901" y="1096775"/>
            <a:ext cx="6870764" cy="358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8B208D-7D7B-1E44-297A-DBF3D89DC987}"/>
              </a:ext>
            </a:extLst>
          </p:cNvPr>
          <p:cNvSpPr/>
          <p:nvPr/>
        </p:nvSpPr>
        <p:spPr>
          <a:xfrm>
            <a:off x="5077553" y="4239173"/>
            <a:ext cx="2405269" cy="17836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8CD30-C655-7F95-7CD4-291A3BE2DC2C}"/>
              </a:ext>
            </a:extLst>
          </p:cNvPr>
          <p:cNvSpPr txBox="1"/>
          <p:nvPr/>
        </p:nvSpPr>
        <p:spPr>
          <a:xfrm>
            <a:off x="955114" y="4472701"/>
            <a:ext cx="779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chemeClr val="accent1"/>
                </a:solidFill>
              </a:rPr>
              <a:t>ATTENTION: Assume this is a wet lab and the heat gains is 50 W/m2, and do the calculation. This will also become important for the next part that involves NLP (part 2)</a:t>
            </a:r>
            <a:r>
              <a:rPr lang="en-CH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6556974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Hourly profile for each building</a:t>
            </a:r>
            <a:endParaRPr/>
          </a:p>
        </p:txBody>
      </p:sp>
      <p:sp>
        <p:nvSpPr>
          <p:cNvPr id="302" name="Google Shape;302;p4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303" name="Google Shape;303;p4"/>
          <p:cNvGrpSpPr/>
          <p:nvPr/>
        </p:nvGrpSpPr>
        <p:grpSpPr>
          <a:xfrm>
            <a:off x="1976417" y="1045807"/>
            <a:ext cx="5485432" cy="1025611"/>
            <a:chOff x="2027476" y="964753"/>
            <a:chExt cx="5485432" cy="1025611"/>
          </a:xfrm>
        </p:grpSpPr>
        <p:grpSp>
          <p:nvGrpSpPr>
            <p:cNvPr id="304" name="Google Shape;304;p4"/>
            <p:cNvGrpSpPr/>
            <p:nvPr/>
          </p:nvGrpSpPr>
          <p:grpSpPr>
            <a:xfrm>
              <a:off x="2027476" y="1111059"/>
              <a:ext cx="5307227" cy="722219"/>
              <a:chOff x="2027476" y="1111059"/>
              <a:chExt cx="5307227" cy="722219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2991741" y="1117337"/>
                <a:ext cx="18545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Conduction &amp; Ventilation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4842631" y="1278226"/>
                <a:ext cx="8739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Solar gain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5502856" y="1111059"/>
                <a:ext cx="1527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Internal gains</a:t>
                </a: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 rot="5400000">
                <a:off x="3779025" y="612483"/>
                <a:ext cx="199787" cy="1774355"/>
              </a:xfrm>
              <a:prstGeom prst="leftBrace">
                <a:avLst>
                  <a:gd name="adj1" fmla="val 77313"/>
                  <a:gd name="adj2" fmla="val 48955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2027476" y="1499661"/>
                <a:ext cx="5307227" cy="333617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9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en-US"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 rot="5400000">
                <a:off x="6153884" y="966881"/>
                <a:ext cx="199787" cy="1046833"/>
              </a:xfrm>
              <a:prstGeom prst="leftBrace">
                <a:avLst>
                  <a:gd name="adj1" fmla="val 80406"/>
                  <a:gd name="adj2" fmla="val 47742"/>
                </a:avLst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" name="Google Shape;311;p4"/>
            <p:cNvSpPr/>
            <p:nvPr/>
          </p:nvSpPr>
          <p:spPr>
            <a:xfrm>
              <a:off x="2205681" y="964753"/>
              <a:ext cx="5307227" cy="1025611"/>
            </a:xfrm>
            <a:prstGeom prst="rect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4"/>
          <p:cNvSpPr txBox="1"/>
          <p:nvPr/>
        </p:nvSpPr>
        <p:spPr>
          <a:xfrm>
            <a:off x="1040016" y="2278355"/>
            <a:ext cx="68492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Plugging in all the data we processed into the above equation, we will have hourly profiles for each building.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 txBox="1"/>
          <p:nvPr/>
        </p:nvSpPr>
        <p:spPr>
          <a:xfrm>
            <a:off x="1040016" y="3206445"/>
            <a:ext cx="68492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now, we have to identify the conditions in which the heating system is actually turned on and use only these data.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"/>
          <p:cNvSpPr txBox="1">
            <a:spLocks noGrp="1"/>
          </p:cNvSpPr>
          <p:nvPr>
            <p:ph type="title"/>
          </p:nvPr>
        </p:nvSpPr>
        <p:spPr>
          <a:xfrm>
            <a:off x="904875" y="179552"/>
            <a:ext cx="6556974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Conditions for heating</a:t>
            </a:r>
            <a:endParaRPr/>
          </a:p>
        </p:txBody>
      </p:sp>
      <p:sp>
        <p:nvSpPr>
          <p:cNvPr id="319" name="Google Shape;319;p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20" name="Google Shape;320;p7"/>
          <p:cNvSpPr txBox="1"/>
          <p:nvPr/>
        </p:nvSpPr>
        <p:spPr>
          <a:xfrm>
            <a:off x="1188557" y="1059155"/>
            <a:ext cx="614406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minimum external temperature at which you should consider heating? Should there be some tolerance here?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we heat when the buildings are closed?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we consider cooling needs? (For simplicity and the sake of this project, we can assume there are no cooling needs)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"/>
          <p:cNvSpPr txBox="1"/>
          <p:nvPr/>
        </p:nvSpPr>
        <p:spPr>
          <a:xfrm>
            <a:off x="483340" y="3215154"/>
            <a:ext cx="77288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Translate the answer to these questions into logical statements that will allow you to identify the real heating load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943</Words>
  <Application>Microsoft Macintosh PowerPoint</Application>
  <PresentationFormat>On-screen Show (16:9)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Noto Sans Symbols</vt:lpstr>
      <vt:lpstr>Libre Franklin</vt:lpstr>
      <vt:lpstr>Thème Office</vt:lpstr>
      <vt:lpstr>Project – Introduction to Part 1</vt:lpstr>
      <vt:lpstr>Hourly heating demand</vt:lpstr>
      <vt:lpstr>Outline Part 1</vt:lpstr>
      <vt:lpstr>Data processing</vt:lpstr>
      <vt:lpstr>Assumptions</vt:lpstr>
      <vt:lpstr>Hourly Profiles</vt:lpstr>
      <vt:lpstr>How to calculate heat gains from people ?</vt:lpstr>
      <vt:lpstr>Hourly profile for each building</vt:lpstr>
      <vt:lpstr>Conditions for heating</vt:lpstr>
      <vt:lpstr>Your TODOs</vt:lpstr>
      <vt:lpstr>Calculation of building thermal properties</vt:lpstr>
      <vt:lpstr>Yearly heating (equation 1)</vt:lpstr>
      <vt:lpstr>Mean heat  (equation 2)</vt:lpstr>
      <vt:lpstr>Solving the equation</vt:lpstr>
      <vt:lpstr>Debugging</vt:lpstr>
      <vt:lpstr>Calculation of the hourly profiles</vt:lpstr>
      <vt:lpstr>Clustering of typical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Sai Sudharshan Ravi</cp:lastModifiedBy>
  <cp:revision>4</cp:revision>
  <dcterms:modified xsi:type="dcterms:W3CDTF">2025-09-17T12:27:24Z</dcterms:modified>
</cp:coreProperties>
</file>